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4" r:id="rId4"/>
    <p:sldId id="267" r:id="rId5"/>
    <p:sldId id="260" r:id="rId6"/>
    <p:sldId id="257" r:id="rId7"/>
    <p:sldId id="269" r:id="rId8"/>
    <p:sldId id="268" r:id="rId9"/>
    <p:sldId id="261" r:id="rId10"/>
    <p:sldId id="262" r:id="rId11"/>
    <p:sldId id="263" r:id="rId12"/>
    <p:sldId id="270" r:id="rId13"/>
    <p:sldId id="258" r:id="rId14"/>
    <p:sldId id="25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13033-C658-446F-9966-1CF7CCF3BE43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282EB-EDE8-4781-ADBF-DE7C33D98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2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for this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282EB-EDE8-4781-ADBF-DE7C33D981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7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Homography</a:t>
            </a:r>
            <a:r>
              <a:rPr lang="en-US" dirty="0"/>
              <a:t> - a mapping between two planar projections of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282EB-EDE8-4781-ADBF-DE7C33D981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1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FC59-82CC-4F7A-B922-057EB27BA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63A86-03A3-49EE-A3C3-DAA8372FA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400AF-DF77-49F6-AACC-196CF85B7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476B-3767-4491-96BC-8227B305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3CF26-FEA3-410A-BBA4-E8676E28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6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E4D6-E033-425A-822B-AB15CDD6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4F677-24F6-4249-8888-9ACE1C4B4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B3A3B-7BB9-4117-A73B-EBA6F00D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B8CE6-4A29-4C4C-8378-1F81F235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F203F-0887-47E2-B825-10801C53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4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048F90-3430-49E7-8A04-E09703EA08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BF177-1644-4DDD-8749-339C73FBB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FC9BD-4470-4692-8437-C578D222D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68AF1-D3C3-4C47-83EE-8DD62CF3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FEEC2-50FE-47BB-9B7B-85F5E2D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9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F117-3AE2-47D6-9740-94704FF7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9B4C-6933-4E62-9BFA-059D2A3E1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4291F-BF42-4077-BD9E-2ED83379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75A09-386E-479D-A8DE-ECBD234B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0D158-6FE1-4881-BD3A-86502FBE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8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0AB5-EE93-4FE3-A473-88C1F2BA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AAA25-FCC0-4D4B-ACC3-580402F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AD718-22B5-4830-9155-3543A136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988C1-7D63-4D19-9E66-6FE886012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DFD11-2946-45BE-963E-50548151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9D3B-C716-43F1-B015-092D48F5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B3DDB-21B8-4A10-8B77-49E895393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C351C-4C57-40D0-8BB8-095446749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18C49-0CEE-4CFE-921D-2EC6F691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DC18D-2305-4486-B58F-08882E2F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AD4C0-133B-4347-AC0F-C243918D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78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9431-1290-4902-A0A4-EE7C07453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2BB6A-4E4F-4479-8A39-858BD4701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2A11A-0312-47D2-A1A0-C90B8DF6E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3EC6-F0FD-465C-B412-765F28D82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D844E8-41A5-4053-B1EE-640867081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35911-3322-4FC7-A741-F1300FE3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BCEBE1-FB63-48E8-BE31-50590151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D3003-8D47-4409-BFB5-B1D71551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1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59C7-346E-4ECF-B3F3-A05AAE34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52C59-0136-4AEF-8659-B0BA1553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59A5D-8E1F-4031-B310-9366BA6D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FF683-4515-460B-9FFA-AAB62B72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0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876A13-FD41-4D1C-ADD4-C7416073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3353C-19D9-47CD-B071-105DEF33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C2D7C-D577-4A9A-9F07-D7FBFF1D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7433-040D-41D8-8A1D-58E9BB5C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D2E21-400F-41DA-9408-4CE41869D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48233-5927-4E87-AFD3-7A42B6F8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15156-DD9C-49C5-81C2-F64826F0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24B59-CEA8-433E-9D03-C1F8A218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30C21-0688-4F8A-8ACC-DF8F4D86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EC57-7ABD-481D-ADEF-7C86E983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07A7E-6074-4581-B10E-C63D4CB72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05002-E471-4D5C-A47B-D13D47781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0938B-A329-404E-AA1A-9344D6849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C43EE-4D82-4692-B235-77C62BCED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E6838-F3EB-4DE9-847E-9DCABD97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1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C01B-BE72-4A5B-86B3-41B1D737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DDC46-6C78-41E0-BA3D-8F57D1BE4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EF425-D93C-405F-A7CE-C05B6A945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74973-8FE9-47A4-A56B-C5BA9F46E1BC}" type="datetimeFigureOut">
              <a:rPr lang="en-US" smtClean="0"/>
              <a:t>31-Mar-22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E30AD-FD3F-4656-BCFA-1F858DD2E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1D0A9-EDB4-4037-B847-1AC2DA5D3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E8D2E-F45F-4130-82FE-2AEE92677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2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B92D5735-53BC-4E75-9527-9F34A6F58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2" r="13818" b="19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DFF61-D91C-40FA-B8AE-499FCEFB9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Augmented reality guidance system with ArUco markers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650E3-44FC-4E83-89D4-25B81C2B016F}"/>
              </a:ext>
            </a:extLst>
          </p:cNvPr>
          <p:cNvSpPr txBox="1"/>
          <p:nvPr/>
        </p:nvSpPr>
        <p:spPr>
          <a:xfrm>
            <a:off x="477981" y="5590575"/>
            <a:ext cx="237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By: Francois Low</a:t>
            </a:r>
            <a:br>
              <a:rPr lang="en-US" sz="2400" dirty="0"/>
            </a:br>
            <a:r>
              <a:rPr lang="en-US" sz="2400" dirty="0"/>
              <a:t>Winter 2022</a:t>
            </a:r>
          </a:p>
        </p:txBody>
      </p:sp>
    </p:spTree>
    <p:extLst>
      <p:ext uri="{BB962C8B-B14F-4D97-AF65-F5344CB8AC3E}">
        <p14:creationId xmlns:p14="http://schemas.microsoft.com/office/powerpoint/2010/main" val="2590390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DC9D93-5299-4FE4-878B-CC1302EEAF4B}"/>
              </a:ext>
            </a:extLst>
          </p:cNvPr>
          <p:cNvSpPr txBox="1">
            <a:spLocks/>
          </p:cNvSpPr>
          <p:nvPr/>
        </p:nvSpPr>
        <p:spPr>
          <a:xfrm>
            <a:off x="308263" y="2865787"/>
            <a:ext cx="3509594" cy="1126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Video overlay &amp; visualization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65BA4E5-8CD9-4760-BB44-82E1ACAD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2" y="306077"/>
            <a:ext cx="7484882" cy="62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6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D5BD6-375B-454C-BC50-DBA72BD846D9}"/>
              </a:ext>
            </a:extLst>
          </p:cNvPr>
          <p:cNvSpPr txBox="1">
            <a:spLocks/>
          </p:cNvSpPr>
          <p:nvPr/>
        </p:nvSpPr>
        <p:spPr>
          <a:xfrm>
            <a:off x="162914" y="2787997"/>
            <a:ext cx="3877240" cy="1282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3D object overlay &amp; visualization</a:t>
            </a:r>
          </a:p>
        </p:txBody>
      </p:sp>
      <p:pic>
        <p:nvPicPr>
          <p:cNvPr id="6" name="Picture 5" descr="A picture containing text, wall, person, person&#10;&#10;Description automatically generated">
            <a:extLst>
              <a:ext uri="{FF2B5EF4-FFF2-40B4-BE49-F238E27FC236}">
                <a16:creationId xmlns:a16="http://schemas.microsoft.com/office/drawing/2014/main" id="{1550A739-AB34-4EB9-8390-8197A6AC4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54" y="632625"/>
            <a:ext cx="7859710" cy="53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2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DA39C-0164-4B1F-A90D-50518112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Drawbacks / Shortfalls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71894-DB95-49AA-AC8C-6384FBFE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1700"/>
              <a:t>Occlusions of markers will prevent detection and visualization from happening</a:t>
            </a:r>
            <a:br>
              <a:rPr lang="en-US" sz="1700"/>
            </a:br>
            <a:endParaRPr lang="en-US" sz="1700"/>
          </a:p>
          <a:p>
            <a:pPr marL="914400" lvl="1" indent="-457200">
              <a:buFont typeface="+mj-lt"/>
              <a:buAutoNum type="arabicPeriod"/>
            </a:pPr>
            <a:r>
              <a:rPr lang="en-US" sz="1700"/>
              <a:t>Flickering of visualization is observed when there is minor movement of camera lens.</a:t>
            </a:r>
            <a:br>
              <a:rPr lang="en-US" sz="1700"/>
            </a:br>
            <a:endParaRPr lang="en-US" sz="1700"/>
          </a:p>
          <a:p>
            <a:pPr marL="914400" lvl="1" indent="-457200">
              <a:buFont typeface="+mj-lt"/>
              <a:buAutoNum type="arabicPeriod"/>
            </a:pPr>
            <a:r>
              <a:rPr lang="en-US" sz="1700"/>
              <a:t>Number of IDs is limited to 250 unique identifier for each size.</a:t>
            </a:r>
            <a:br>
              <a:rPr lang="en-US" sz="1700"/>
            </a:br>
            <a:endParaRPr lang="en-US" sz="1700"/>
          </a:p>
          <a:p>
            <a:pPr marL="914400" lvl="1" indent="-457200">
              <a:buFont typeface="+mj-lt"/>
              <a:buAutoNum type="arabicPeriod"/>
            </a:pPr>
            <a:r>
              <a:rPr lang="en-US" sz="1700"/>
              <a:t>Only short videos are feasible as there is no play/stop functionality.</a:t>
            </a:r>
          </a:p>
        </p:txBody>
      </p:sp>
      <p:pic>
        <p:nvPicPr>
          <p:cNvPr id="6" name="Picture 5" descr="A person holding a card&#10;&#10;Description automatically generated with low confidence">
            <a:extLst>
              <a:ext uri="{FF2B5EF4-FFF2-40B4-BE49-F238E27FC236}">
                <a16:creationId xmlns:a16="http://schemas.microsoft.com/office/drawing/2014/main" id="{550E22CE-DBB8-40A4-86A9-2363BE8E5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2" r="859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29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FAB6D-8C7A-4720-B275-5FFCE911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Libraries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7E9C1-67B7-4345-A952-C4D1B3C1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/>
              <a:t>Generate Aruco markers</a:t>
            </a:r>
          </a:p>
          <a:p>
            <a:pPr marL="8001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cv2.aruco.Dictionary_get()</a:t>
            </a:r>
          </a:p>
          <a:p>
            <a:pPr marL="8001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cv2.aruco.drawMarker()</a:t>
            </a:r>
          </a:p>
          <a:p>
            <a:pPr marL="8001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cv2.aruco.DICT_6X6_250</a:t>
            </a:r>
          </a:p>
          <a:p>
            <a:pPr marL="8001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cv2.imwrite()</a:t>
            </a:r>
          </a:p>
          <a:p>
            <a:pPr marL="8001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cv2.VideoCapture()</a:t>
            </a:r>
          </a:p>
          <a:p>
            <a:pPr marL="8001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cv2.VideoWriter()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cv2.VideoWriter.write()</a:t>
            </a:r>
          </a:p>
          <a:p>
            <a:pPr marL="457200" lvl="1" indent="0">
              <a:buNone/>
            </a:pPr>
            <a:endParaRPr lang="en-US" sz="2000"/>
          </a:p>
          <a:p>
            <a:pPr marL="457200" lvl="1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34AC6270-657D-40BF-BB6E-2BE484209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454445"/>
            <a:ext cx="4170530" cy="19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22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209B0-2B90-43E1-911F-C8739D9C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Libraries used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5C74-D44D-4893-92D6-AE3AD98CA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/>
              <a:t>Image / Video / 3D visualization</a:t>
            </a:r>
          </a:p>
          <a:p>
            <a:pPr marL="8001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cv2.aruco.DetectorParameters_create()</a:t>
            </a:r>
          </a:p>
          <a:p>
            <a:pPr marL="8001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cv2.aruco.detectMarkers()</a:t>
            </a:r>
          </a:p>
          <a:p>
            <a:pPr marL="8001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cv2.findHomography()</a:t>
            </a:r>
          </a:p>
          <a:p>
            <a:pPr marL="8001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fr-CA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cv2.warpPerspective()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CA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cv2.fillConvexPoly()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29FF0871-FB28-44D3-9193-E27F3329C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7" y="2454445"/>
            <a:ext cx="4170530" cy="19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5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50DDCB8-ECEC-43E4-84C2-2A29DB783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2" b="6353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F40B397-5A3D-434D-9C46-CAF525FAD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 r="2" b="30983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462B2-159E-43A0-A182-FB1096BB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855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AA0DDED-BEF7-4601-B5A9-CBCB8CDC5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r="-2" b="12496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5D519-8873-4FDE-A037-715D5DC0E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9" r="14471" b="1"/>
          <a:stretch/>
        </p:blipFill>
        <p:spPr>
          <a:xfrm>
            <a:off x="4613592" y="3139126"/>
            <a:ext cx="7578405" cy="3718874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7FB32-D31F-4861-B4B5-2E374191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B391B-033B-4E7D-B32D-0C1ACF7AC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An application that utilizes ArUco markers to project marker-based AR visualization, image warnings, and real-time step-by-step video demonstration that will reduce or eliminate the use of paper manuals and warnings.</a:t>
            </a:r>
          </a:p>
        </p:txBody>
      </p:sp>
    </p:spTree>
    <p:extLst>
      <p:ext uri="{BB962C8B-B14F-4D97-AF65-F5344CB8AC3E}">
        <p14:creationId xmlns:p14="http://schemas.microsoft.com/office/powerpoint/2010/main" val="371829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51E7B-9F4E-4B97-99DD-ADD86BBD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</a:rPr>
              <a:t>ArUco</a:t>
            </a:r>
            <a:r>
              <a:rPr lang="en-US" sz="5400" dirty="0">
                <a:solidFill>
                  <a:schemeClr val="bg1"/>
                </a:solidFill>
              </a:rPr>
              <a:t> markers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A460AC2-5E97-49A9-BB65-BAF0FCD1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686" y="4036457"/>
            <a:ext cx="3055745" cy="2591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7C3AAF-EF8C-4342-B588-D00ED4A12FC5}"/>
              </a:ext>
            </a:extLst>
          </p:cNvPr>
          <p:cNvSpPr txBox="1"/>
          <p:nvPr/>
        </p:nvSpPr>
        <p:spPr>
          <a:xfrm>
            <a:off x="8069346" y="250805"/>
            <a:ext cx="37721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 </a:t>
            </a:r>
            <a:r>
              <a:rPr lang="en-US" sz="2000" dirty="0" err="1"/>
              <a:t>ArUco</a:t>
            </a:r>
            <a:r>
              <a:rPr lang="en-US" sz="2000" dirty="0"/>
              <a:t> marker is a synthetic square marker composed by a wide black border and an inner binary matrix which determines its identifier (id). 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The black border facilitates its fast detection in the image and the binary codification allows its identification and the application of error detection and correction techniques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2E834-FC59-4B21-B5BB-5A91DFFD2476}"/>
              </a:ext>
            </a:extLst>
          </p:cNvPr>
          <p:cNvSpPr txBox="1"/>
          <p:nvPr/>
        </p:nvSpPr>
        <p:spPr>
          <a:xfrm>
            <a:off x="7934082" y="6603650"/>
            <a:ext cx="4113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https://docs.opencv.org/4.x/d5/dae/tutorial_aruco_detection.html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280F2-C4CA-4F98-9B35-6340BAAC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81" y="3428770"/>
            <a:ext cx="1850235" cy="30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13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51E7B-9F4E-4B97-99DD-ADD86BBD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 err="1">
                <a:solidFill>
                  <a:schemeClr val="bg1"/>
                </a:solidFill>
              </a:rPr>
              <a:t>ArUco</a:t>
            </a:r>
            <a:r>
              <a:rPr lang="en-US" sz="5400" dirty="0">
                <a:solidFill>
                  <a:schemeClr val="bg1"/>
                </a:solidFill>
              </a:rPr>
              <a:t> markers (cont’d)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7C3AAF-EF8C-4342-B588-D00ED4A12FC5}"/>
              </a:ext>
            </a:extLst>
          </p:cNvPr>
          <p:cNvSpPr txBox="1"/>
          <p:nvPr/>
        </p:nvSpPr>
        <p:spPr>
          <a:xfrm>
            <a:off x="8144761" y="147110"/>
            <a:ext cx="377218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Developed by researchers from University of Cordoba in Spain for AR applications. (Hence the name </a:t>
            </a:r>
            <a:r>
              <a:rPr lang="en-US" sz="2000" dirty="0" err="1"/>
              <a:t>ArUco</a:t>
            </a:r>
            <a:r>
              <a:rPr lang="en-US" sz="2000" dirty="0"/>
              <a:t>).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ArUco</a:t>
            </a:r>
            <a:r>
              <a:rPr lang="en-US" sz="2000" dirty="0"/>
              <a:t> is a C++ library for detection of </a:t>
            </a:r>
            <a:r>
              <a:rPr lang="en-US" sz="2000" dirty="0" err="1"/>
              <a:t>ArUco</a:t>
            </a:r>
            <a:r>
              <a:rPr lang="en-US" sz="2000" dirty="0"/>
              <a:t> markers based on OpenCV. 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libary</a:t>
            </a:r>
            <a:r>
              <a:rPr lang="en-US" sz="2000" dirty="0"/>
              <a:t> detect borders, and analyzes into the rectangular regions for markers. </a:t>
            </a:r>
          </a:p>
          <a:p>
            <a:endParaRPr lang="en-US" sz="2000" dirty="0"/>
          </a:p>
          <a:p>
            <a:r>
              <a:rPr lang="en-US" sz="2000" dirty="0"/>
              <a:t>Then, a decoding is performed and if the code is valid,</a:t>
            </a:r>
          </a:p>
          <a:p>
            <a:endParaRPr lang="en-US" sz="2000" dirty="0"/>
          </a:p>
          <a:p>
            <a:r>
              <a:rPr lang="en-US" sz="2000" dirty="0"/>
              <a:t>Available sizes:</a:t>
            </a:r>
          </a:p>
          <a:p>
            <a:r>
              <a:rPr lang="en-US" sz="2000" dirty="0"/>
              <a:t>4x4, 5x5, 6x6, 7x7</a:t>
            </a:r>
          </a:p>
          <a:p>
            <a:endParaRPr lang="en-US" sz="2000" dirty="0"/>
          </a:p>
          <a:p>
            <a:r>
              <a:rPr lang="en-US" sz="2000" dirty="0"/>
              <a:t>Available IDs(for each size):</a:t>
            </a:r>
          </a:p>
          <a:p>
            <a:r>
              <a:rPr lang="en-US" sz="2000" dirty="0"/>
              <a:t>0 – 250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395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F4761B06-7233-4762-96D6-1CD5052CB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800" y="1937010"/>
            <a:ext cx="3961271" cy="3733498"/>
          </a:xfrm>
          <a:prstGeom prst="rect">
            <a:avLst/>
          </a:prstGeom>
          <a:noFill/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472498E-DB7D-49E5-A160-C3A6B0039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6610" y="1667593"/>
            <a:ext cx="4895816" cy="451639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40A1D-9629-47CD-A183-8CAF00CAE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495" y="2932382"/>
            <a:ext cx="2879437" cy="198681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D3CDDFA-D69A-490F-B1D0-9E91B8E99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083" y="476313"/>
            <a:ext cx="9749834" cy="965876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/ Video / 3D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18743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718A-F730-4287-B156-DF86DAE2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4109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Pipeline 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C39BCCE-F78D-4597-857A-F9D9B35A8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0800"/>
            <a:ext cx="10515599" cy="37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7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36E68-AA30-4C6D-96AD-BF1C0B3CB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1" y="311086"/>
            <a:ext cx="4280555" cy="1535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Homography &amp; Warp Perspective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D0F20-07CB-4703-9B8B-F44A67245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74" y="2020137"/>
            <a:ext cx="3455110" cy="46638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/>
              <a:t>Homography – Any two images on the same planar surface are related by a homography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Warp perspective – Applies transformation to an image.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Application in this case: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Get the coordinate points for both ArUco markers and image/video/3D object.</a:t>
            </a:r>
            <a:br>
              <a:rPr lang="en-US" sz="2000"/>
            </a:b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Map the media object to the ArUco markers.</a:t>
            </a:r>
            <a:br>
              <a:rPr lang="en-US" sz="2000"/>
            </a:b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Apply the transformation and map the media object to the ArUco markers</a:t>
            </a:r>
            <a:endParaRPr lang="en-US" sz="20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ABE9E4-E615-4E6F-AA86-E113905CD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85" y="612149"/>
            <a:ext cx="6155141" cy="281597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3C9A851-910D-4413-A4F2-584CD551B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207" y="3805204"/>
            <a:ext cx="3861783" cy="24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76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36E68-AA30-4C6D-96AD-BF1C0B3CB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98" y="455948"/>
            <a:ext cx="7649239" cy="7429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Homography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Warp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Persepctive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(cont’d)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23">
            <a:extLst>
              <a:ext uri="{FF2B5EF4-FFF2-40B4-BE49-F238E27FC236}">
                <a16:creationId xmlns:a16="http://schemas.microsoft.com/office/drawing/2014/main" id="{05D3FB51-00E9-47B6-AE92-34B8878CDB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764" y="3254812"/>
            <a:ext cx="4702324" cy="21865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4FF579-4D99-416B-8BE2-A56D7AAB97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8098" y="2434285"/>
            <a:ext cx="434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Find </a:t>
            </a:r>
            <a:r>
              <a:rPr lang="en-US" dirty="0" err="1"/>
              <a:t>homography</a:t>
            </a:r>
            <a:r>
              <a:rPr lang="en-US" dirty="0"/>
              <a:t> between the </a:t>
            </a:r>
            <a:r>
              <a:rPr lang="en-US" dirty="0" err="1"/>
              <a:t>Aruco</a:t>
            </a:r>
            <a:r>
              <a:rPr lang="en-US" dirty="0"/>
              <a:t> markers and image/video/3D object.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E77A983-8BE7-482B-A9D4-94863D8904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52774" y="4406468"/>
            <a:ext cx="2037712" cy="143684"/>
          </a:xfrm>
          <a:prstGeom prst="rightArrow">
            <a:avLst/>
          </a:prstGeom>
          <a:solidFill>
            <a:schemeClr val="tx1"/>
          </a:solidFill>
          <a:ln cmpd="sng">
            <a:solidFill>
              <a:schemeClr val="tx1">
                <a:alpha val="98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BE11E8-5F93-4778-914F-5EE32DC46B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456721" y="2434284"/>
            <a:ext cx="494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Use the matrix produced from the </a:t>
            </a:r>
            <a:r>
              <a:rPr lang="en-US" dirty="0" err="1"/>
              <a:t>homography</a:t>
            </a:r>
            <a:r>
              <a:rPr lang="en-US" dirty="0"/>
              <a:t> to warp perspective on the </a:t>
            </a:r>
            <a:r>
              <a:rPr lang="en-US" dirty="0" err="1"/>
              <a:t>ArUco</a:t>
            </a:r>
            <a:r>
              <a:rPr lang="en-US" dirty="0"/>
              <a:t> markers.</a:t>
            </a: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46B05439-5E88-4F8C-B35C-77000833238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6" y="3080615"/>
            <a:ext cx="2562894" cy="319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74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94AB9-9782-4D7E-93C3-40B58DF8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56" y="2871010"/>
            <a:ext cx="3622717" cy="1115979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overlay &amp; visualization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157D443-E03B-4B37-A5F8-FBB0C7733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89" y="568501"/>
            <a:ext cx="7862455" cy="5426948"/>
          </a:xfrm>
        </p:spPr>
      </p:pic>
    </p:spTree>
    <p:extLst>
      <p:ext uri="{BB962C8B-B14F-4D97-AF65-F5344CB8AC3E}">
        <p14:creationId xmlns:p14="http://schemas.microsoft.com/office/powerpoint/2010/main" val="1962298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505</Words>
  <Application>Microsoft Office PowerPoint</Application>
  <PresentationFormat>Widescreen</PresentationFormat>
  <Paragraphs>63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Office Theme</vt:lpstr>
      <vt:lpstr>Augmented reality guidance system with ArUco markers</vt:lpstr>
      <vt:lpstr>Background</vt:lpstr>
      <vt:lpstr>ArUco markers</vt:lpstr>
      <vt:lpstr>ArUco markers (cont’d)</vt:lpstr>
      <vt:lpstr>Image / Video / 3D visualization</vt:lpstr>
      <vt:lpstr>Pipeline </vt:lpstr>
      <vt:lpstr>Homography &amp; Warp Perspective</vt:lpstr>
      <vt:lpstr>Homography &amp; Warp Persepctive (cont’d)</vt:lpstr>
      <vt:lpstr>Image overlay &amp; visualization</vt:lpstr>
      <vt:lpstr>PowerPoint Presentation</vt:lpstr>
      <vt:lpstr>PowerPoint Presentation</vt:lpstr>
      <vt:lpstr>Drawbacks / Shortfalls</vt:lpstr>
      <vt:lpstr>Libraries used</vt:lpstr>
      <vt:lpstr>Libraries used (cont’d)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 step-by-step guidance system with ArUco markers</dc:title>
  <dc:creator>Francois Louis Chin Kiat Low</dc:creator>
  <cp:lastModifiedBy>Francois Louis Chin Kiat Low</cp:lastModifiedBy>
  <cp:revision>51</cp:revision>
  <dcterms:created xsi:type="dcterms:W3CDTF">2022-03-31T19:52:57Z</dcterms:created>
  <dcterms:modified xsi:type="dcterms:W3CDTF">2022-04-01T02:50:53Z</dcterms:modified>
</cp:coreProperties>
</file>